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Bodoni Moda"/>
      <p:regular r:id="rId15"/>
      <p:bold r:id="rId16"/>
      <p:italic r:id="rId17"/>
      <p:boldItalic r:id="rId18"/>
    </p:embeddedFont>
    <p:embeddedFont>
      <p:font typeface="Inter Light"/>
      <p:regular r:id="rId19"/>
      <p:bold r:id="rId20"/>
    </p:embeddedFont>
    <p:embeddedFont>
      <p:font typeface="Inter SemiBold"/>
      <p:regular r:id="rId21"/>
      <p:bold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Bodoni Moda Medium"/>
      <p:regular r:id="rId27"/>
      <p:bold r:id="rId28"/>
      <p:italic r:id="rId29"/>
      <p:boldItalic r:id="rId30"/>
    </p:embeddedFont>
    <p:embeddedFont>
      <p:font typeface="Inter Thin"/>
      <p:regular r:id="rId31"/>
      <p:bold r:id="rId32"/>
    </p:embeddedFont>
    <p:embeddedFont>
      <p:font typeface="Inter"/>
      <p:regular r:id="rId33"/>
      <p:bold r:id="rId34"/>
    </p:embeddedFont>
    <p:embeddedFont>
      <p:font typeface="Bodoni Moda ExtraBold"/>
      <p:bold r:id="rId35"/>
      <p:boldItalic r:id="rId36"/>
    </p:embeddedFont>
    <p:embeddedFont>
      <p:font typeface="Inter Medium"/>
      <p:regular r:id="rId37"/>
      <p:bold r:id="rId38"/>
    </p:embeddedFont>
    <p:embeddedFont>
      <p:font typeface="Bodoni Moda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2EBF05-F65B-4A16-8EBC-2045A68390A7}">
  <a:tblStyle styleId="{8C2EBF05-F65B-4A16-8EBC-2045A68390A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ModaSemiBold-bold.fntdata"/><Relationship Id="rId20" Type="http://schemas.openxmlformats.org/officeDocument/2006/relationships/font" Target="fonts/InterLight-bold.fntdata"/><Relationship Id="rId42" Type="http://schemas.openxmlformats.org/officeDocument/2006/relationships/font" Target="fonts/BodoniModaSemiBold-boldItalic.fntdata"/><Relationship Id="rId41" Type="http://schemas.openxmlformats.org/officeDocument/2006/relationships/font" Target="fonts/BodoniModaSemiBold-italic.fntdata"/><Relationship Id="rId22" Type="http://schemas.openxmlformats.org/officeDocument/2006/relationships/font" Target="fonts/InterSemiBold-bold.fntdata"/><Relationship Id="rId21" Type="http://schemas.openxmlformats.org/officeDocument/2006/relationships/font" Target="fonts/InterSemiBold-regular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BodoniModaMedium-bold.fntdata"/><Relationship Id="rId27" Type="http://schemas.openxmlformats.org/officeDocument/2006/relationships/font" Target="fonts/BodoniModa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odoniModa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Thin-regular.fntdata"/><Relationship Id="rId30" Type="http://schemas.openxmlformats.org/officeDocument/2006/relationships/font" Target="fonts/BodoniModa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Inter-regular.fntdata"/><Relationship Id="rId10" Type="http://schemas.openxmlformats.org/officeDocument/2006/relationships/slide" Target="slides/slide4.xml"/><Relationship Id="rId32" Type="http://schemas.openxmlformats.org/officeDocument/2006/relationships/font" Target="fonts/InterThin-bold.fntdata"/><Relationship Id="rId13" Type="http://schemas.openxmlformats.org/officeDocument/2006/relationships/slide" Target="slides/slide7.xml"/><Relationship Id="rId35" Type="http://schemas.openxmlformats.org/officeDocument/2006/relationships/font" Target="fonts/BodoniModaExtraBold-bold.fntdata"/><Relationship Id="rId12" Type="http://schemas.openxmlformats.org/officeDocument/2006/relationships/slide" Target="slides/slide6.xml"/><Relationship Id="rId34" Type="http://schemas.openxmlformats.org/officeDocument/2006/relationships/font" Target="fonts/Inter-bold.fntdata"/><Relationship Id="rId15" Type="http://schemas.openxmlformats.org/officeDocument/2006/relationships/font" Target="fonts/BodoniModa-regular.fntdata"/><Relationship Id="rId37" Type="http://schemas.openxmlformats.org/officeDocument/2006/relationships/font" Target="fonts/InterMedium-regular.fntdata"/><Relationship Id="rId14" Type="http://schemas.openxmlformats.org/officeDocument/2006/relationships/slide" Target="slides/slide8.xml"/><Relationship Id="rId36" Type="http://schemas.openxmlformats.org/officeDocument/2006/relationships/font" Target="fonts/BodoniModaExtraBold-boldItalic.fntdata"/><Relationship Id="rId17" Type="http://schemas.openxmlformats.org/officeDocument/2006/relationships/font" Target="fonts/BodoniModa-italic.fntdata"/><Relationship Id="rId39" Type="http://schemas.openxmlformats.org/officeDocument/2006/relationships/font" Target="fonts/BodoniModaSemiBold-regular.fntdata"/><Relationship Id="rId16" Type="http://schemas.openxmlformats.org/officeDocument/2006/relationships/font" Target="fonts/BodoniModa-bold.fntdata"/><Relationship Id="rId38" Type="http://schemas.openxmlformats.org/officeDocument/2006/relationships/font" Target="fonts/InterMedium-bold.fntdata"/><Relationship Id="rId19" Type="http://schemas.openxmlformats.org/officeDocument/2006/relationships/font" Target="fonts/InterLight-regular.fntdata"/><Relationship Id="rId18" Type="http://schemas.openxmlformats.org/officeDocument/2006/relationships/font" Target="fonts/BodoniMod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f750c0f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f750c0f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f750c0fb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f750c0fb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f750c0f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f750c0f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f750c0fb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f750c0fb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18262d7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18262d7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750c0fb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750c0fb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f750c0fb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f750c0fb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750c0fb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f750c0fb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GDSTIM6A4y9PrCc1EBYnZbsyTbHSLcaWKk41IkhqCRA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93675" y="1231200"/>
            <a:ext cx="66180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ImpactMapper </a:t>
            </a:r>
            <a:r>
              <a:rPr lang="en" sz="2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x </a:t>
            </a:r>
            <a:r>
              <a:rPr lang="en" sz="2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DataRes</a:t>
            </a:r>
            <a:endParaRPr sz="22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25" y="1831225"/>
            <a:ext cx="2960077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96875" y="1770301"/>
            <a:ext cx="1779600" cy="9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AAF0D1"/>
                </a:solidFill>
                <a:latin typeface="Inter Thin"/>
                <a:ea typeface="Inter Thin"/>
                <a:cs typeface="Inter Thin"/>
                <a:sym typeface="Inter Thin"/>
              </a:rPr>
              <a:t>API</a:t>
            </a:r>
            <a:endParaRPr sz="4900">
              <a:solidFill>
                <a:srgbClr val="AAF0D1"/>
              </a:solidFill>
              <a:latin typeface="Inter Thin"/>
              <a:ea typeface="Inter Thin"/>
              <a:cs typeface="Inter Thin"/>
              <a:sym typeface="Inter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22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Goal</a:t>
            </a:r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834" y="2902974"/>
            <a:ext cx="3597224" cy="1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437" y="2336850"/>
            <a:ext cx="2724026" cy="23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36300" y="1145700"/>
            <a:ext cx="8166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AF0D1"/>
                </a:solidFill>
                <a:latin typeface="Inter"/>
                <a:ea typeface="Inter"/>
                <a:cs typeface="Inter"/>
                <a:sym typeface="Inter"/>
              </a:rPr>
              <a:t>Value-based investing 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information from 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articles written 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globally about companies on crucial topics such as </a:t>
            </a:r>
            <a:r>
              <a:rPr lang="en" sz="2100">
                <a:solidFill>
                  <a:srgbClr val="FFC8E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human rights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2100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climate change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" sz="2100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racial equality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48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22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Breakdown</a:t>
            </a:r>
            <a:endParaRPr sz="3022">
              <a:solidFill>
                <a:srgbClr val="FFC8EE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50" y="1337700"/>
            <a:ext cx="2468099" cy="2468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>
            <a:off x="5806050" y="2710925"/>
            <a:ext cx="140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 flipH="1" rot="10800000">
            <a:off x="1877000" y="2413800"/>
            <a:ext cx="1461000" cy="11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5971500" y="1719525"/>
            <a:ext cx="286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GNews API Replacement &amp;</a:t>
            </a:r>
            <a:endParaRPr sz="16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News Importer Migration</a:t>
            </a:r>
            <a:endParaRPr sz="16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67350" y="3597363"/>
            <a:ext cx="29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odoni Moda"/>
                <a:ea typeface="Bodoni Moda"/>
                <a:cs typeface="Bodoni Moda"/>
                <a:sym typeface="Bodoni Moda"/>
              </a:rPr>
              <a:t>Classification </a:t>
            </a:r>
            <a:endParaRPr sz="1600">
              <a:solidFill>
                <a:srgbClr val="FFFFFF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odoni Moda"/>
                <a:ea typeface="Bodoni Moda"/>
                <a:cs typeface="Bodoni Moda"/>
                <a:sym typeface="Bodoni Moda"/>
              </a:rPr>
              <a:t>by Key Terms</a:t>
            </a:r>
            <a:endParaRPr sz="1600">
              <a:solidFill>
                <a:srgbClr val="FFFFFF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00600" y="1406425"/>
            <a:ext cx="257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Bodoni Moda"/>
                <a:ea typeface="Bodoni Moda"/>
                <a:cs typeface="Bodoni Moda"/>
                <a:sym typeface="Bodoni Moda"/>
              </a:rPr>
              <a:t>Sentiment Analysis</a:t>
            </a:r>
            <a:endParaRPr sz="1700">
              <a:solidFill>
                <a:srgbClr val="FFFFFF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rot="10800000">
            <a:off x="7203450" y="2425525"/>
            <a:ext cx="4200" cy="195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 flipH="1" rot="10800000">
            <a:off x="1779400" y="1852813"/>
            <a:ext cx="12300" cy="572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 rot="10800000">
            <a:off x="3022125" y="3934100"/>
            <a:ext cx="986100" cy="4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3943100" y="3626575"/>
            <a:ext cx="4200" cy="195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2859450" y="1968013"/>
            <a:ext cx="342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2,681</a:t>
            </a:r>
            <a:endParaRPr sz="5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06900" y="2797775"/>
            <a:ext cx="19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ARTICLES</a:t>
            </a:r>
            <a:endParaRPr sz="12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786"/>
              <a:buFont typeface="Arial"/>
              <a:buNone/>
            </a:pPr>
            <a:r>
              <a:rPr lang="en" sz="2911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API Replacement </a:t>
            </a:r>
            <a:r>
              <a:rPr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and News Importer</a:t>
            </a:r>
            <a:endParaRPr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470025" y="1017725"/>
            <a:ext cx="51702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Replacement</a:t>
            </a: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 for Google News API — directly searching Google News itself.</a:t>
            </a:r>
            <a:endParaRPr sz="1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odoni Moda"/>
              <a:buChar char="●"/>
            </a:pP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Harvest news articles through parsing of an RSS representation</a:t>
            </a:r>
            <a:endParaRPr sz="1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odoni Moda"/>
              <a:buChar char="●"/>
            </a:pP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Interpet news articles through third party library “News Please”</a:t>
            </a:r>
            <a:endParaRPr sz="1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Integrate new manual scraping replacement into existing </a:t>
            </a: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application</a:t>
            </a:r>
            <a:endParaRPr sz="1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odoni Moda"/>
              <a:buChar char="●"/>
            </a:pPr>
            <a:r>
              <a:rPr lang="en" sz="1400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Store news article features into existing Django object models</a:t>
            </a:r>
            <a:endParaRPr sz="14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50" y="3589450"/>
            <a:ext cx="1619625" cy="7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50" y="1017725"/>
            <a:ext cx="2705425" cy="23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786"/>
              <a:buFont typeface="Arial"/>
              <a:buNone/>
            </a:pPr>
            <a:r>
              <a:rPr lang="en" sz="2911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API Replacement </a:t>
            </a:r>
            <a:r>
              <a:rPr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and News Importer</a:t>
            </a:r>
            <a:endParaRPr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25702">
            <a:off x="7108925" y="3219350"/>
            <a:ext cx="2724026" cy="23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73960">
            <a:off x="7108924" y="-313763"/>
            <a:ext cx="2724028" cy="236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0501" y="3140212"/>
            <a:ext cx="2724028" cy="236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670800" y="2156100"/>
            <a:ext cx="597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AF0D1"/>
                </a:solidFill>
                <a:latin typeface="Inter"/>
                <a:ea typeface="Inter"/>
                <a:cs typeface="Inter"/>
                <a:sym typeface="Inter"/>
              </a:rPr>
              <a:t>Other potential options </a:t>
            </a: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(for Tweets too!): 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API Replacement Sheet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Classification</a:t>
            </a:r>
            <a:r>
              <a:rPr lang="en" sz="2911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by </a:t>
            </a:r>
            <a:r>
              <a:rPr lang="en">
                <a:solidFill>
                  <a:srgbClr val="AAF0D1"/>
                </a:solidFill>
                <a:latin typeface="Inter"/>
                <a:ea typeface="Inter"/>
                <a:cs typeface="Inter"/>
                <a:sym typeface="Inter"/>
              </a:rPr>
              <a:t>Key Terms</a:t>
            </a:r>
            <a:endParaRPr>
              <a:solidFill>
                <a:srgbClr val="AAF0D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817000" y="1217225"/>
            <a:ext cx="41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Meet The 2021 Women In Film Pathmakers</a:t>
            </a:r>
            <a:endParaRPr sz="2000">
              <a:solidFill>
                <a:schemeClr val="lt1"/>
              </a:solidFill>
              <a:latin typeface="Bodoni Moda ExtraBold"/>
              <a:ea typeface="Bodoni Moda ExtraBold"/>
              <a:cs typeface="Bodoni Moda ExtraBold"/>
              <a:sym typeface="Bodoni Moda Extra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WIF’s latest program was curated specifically for both aspiring and veteran Black women in the film industry</a:t>
            </a:r>
            <a:endParaRPr sz="2000">
              <a:solidFill>
                <a:schemeClr val="lt1"/>
              </a:solidFill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10" name="Google Shape;110;p18"/>
          <p:cNvGraphicFramePr/>
          <p:nvPr/>
        </p:nvGraphicFramePr>
        <p:xfrm>
          <a:off x="5075825" y="116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{8C2EBF05-F65B-4A16-8EBC-2045A68390A7}</a:tableStyleId>
              </a:tblPr>
              <a:tblGrid>
                <a:gridCol w="1786750"/>
                <a:gridCol w="1369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Women Leaders</a:t>
                      </a:r>
                      <a:endParaRPr>
                        <a:solidFill>
                          <a:srgbClr val="FFC8EE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✔️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35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Racial Equality</a:t>
                      </a:r>
                      <a:endParaRPr>
                        <a:solidFill>
                          <a:srgbClr val="FFC8EE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✔️</a:t>
                      </a:r>
                      <a:endParaRPr sz="1300"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425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Women on Boards</a:t>
                      </a:r>
                      <a:endParaRPr>
                        <a:solidFill>
                          <a:schemeClr val="lt1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❔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35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Gender Equality</a:t>
                      </a:r>
                      <a:endParaRPr>
                        <a:solidFill>
                          <a:schemeClr val="lt1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❔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30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Black Lives Matter</a:t>
                      </a:r>
                      <a:endParaRPr>
                        <a:solidFill>
                          <a:schemeClr val="lt1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❔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35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Climate Change</a:t>
                      </a:r>
                      <a:endParaRPr>
                        <a:solidFill>
                          <a:schemeClr val="lt1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❌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  <a:tr h="35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C8EE"/>
                          </a:solidFill>
                          <a:latin typeface="Bodoni Moda SemiBold"/>
                          <a:ea typeface="Bodoni Moda SemiBold"/>
                          <a:cs typeface="Bodoni Moda SemiBold"/>
                          <a:sym typeface="Bodoni Moda SemiBold"/>
                        </a:rPr>
                        <a:t>……</a:t>
                      </a:r>
                      <a:endParaRPr>
                        <a:solidFill>
                          <a:srgbClr val="FFC8EE"/>
                        </a:solidFill>
                        <a:latin typeface="Bodoni Moda SemiBold"/>
                        <a:ea typeface="Bodoni Moda SemiBold"/>
                        <a:cs typeface="Bodoni Moda SemiBold"/>
                        <a:sym typeface="Bodoni Mod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Bodoni Moda Medium"/>
                          <a:ea typeface="Bodoni Moda Medium"/>
                          <a:cs typeface="Bodoni Moda Medium"/>
                          <a:sym typeface="Bodoni Moda Medium"/>
                        </a:rPr>
                        <a:t>…</a:t>
                      </a:r>
                      <a:endParaRPr>
                        <a:solidFill>
                          <a:schemeClr val="lt1"/>
                        </a:solidFill>
                        <a:latin typeface="Bodoni Moda Medium"/>
                        <a:ea typeface="Bodoni Moda Medium"/>
                        <a:cs typeface="Bodoni Moda Medium"/>
                        <a:sym typeface="Bodoni Moda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3D2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Targeted</a:t>
            </a:r>
            <a:r>
              <a:rPr lang="en" sz="2750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 </a:t>
            </a:r>
            <a:r>
              <a:rPr lang="en" sz="2911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Sentiment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311700" y="4704775"/>
            <a:ext cx="8520600" cy="0"/>
          </a:xfrm>
          <a:prstGeom prst="straightConnector1">
            <a:avLst/>
          </a:prstGeom>
          <a:noFill/>
          <a:ln cap="flat" cmpd="sng" w="19050">
            <a:solidFill>
              <a:srgbClr val="AAF0D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/>
        </p:nvSpPr>
        <p:spPr>
          <a:xfrm>
            <a:off x="464550" y="1935425"/>
            <a:ext cx="821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b="1" lang="en" sz="1900">
                <a:solidFill>
                  <a:srgbClr val="AAF0D1"/>
                </a:solidFill>
                <a:latin typeface="Inter"/>
                <a:ea typeface="Inter"/>
                <a:cs typeface="Inter"/>
                <a:sym typeface="Inter"/>
              </a:rPr>
              <a:t>Amazon </a:t>
            </a: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faces </a:t>
            </a:r>
            <a:r>
              <a:rPr lang="en" sz="1900" u="sng">
                <a:solidFill>
                  <a:srgbClr val="AAF0D1"/>
                </a:solidFill>
                <a:latin typeface="Bodoni Moda"/>
                <a:ea typeface="Bodoni Moda"/>
                <a:cs typeface="Bodoni Moda"/>
                <a:sym typeface="Bodoni Moda"/>
              </a:rPr>
              <a:t>mounting scrutiny over worker rights</a:t>
            </a: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while 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C8EE"/>
                </a:solidFill>
                <a:latin typeface="Inter"/>
                <a:ea typeface="Inter"/>
                <a:cs typeface="Inter"/>
                <a:sym typeface="Inter"/>
              </a:rPr>
              <a:t>Coca-Cola</a:t>
            </a: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</a:t>
            </a:r>
            <a:r>
              <a:rPr lang="en" sz="1900" u="sng">
                <a:solidFill>
                  <a:srgbClr val="FFC8EE"/>
                </a:solidFill>
                <a:latin typeface="Bodoni Moda"/>
                <a:ea typeface="Bodoni Moda"/>
                <a:cs typeface="Bodoni Moda"/>
                <a:sym typeface="Bodoni Moda"/>
              </a:rPr>
              <a:t>agreed to increase wages for all workers</a:t>
            </a: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…”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354375" y="1670350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target</a:t>
            </a:r>
            <a:endParaRPr b="1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882975" y="1670350"/>
            <a:ext cx="19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sentiment:</a:t>
            </a:r>
            <a:r>
              <a:rPr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 </a:t>
            </a:r>
            <a:r>
              <a:rPr lang="en">
                <a:solidFill>
                  <a:srgbClr val="AAF0D1"/>
                </a:solidFill>
                <a:latin typeface="Inter"/>
                <a:ea typeface="Inter"/>
                <a:cs typeface="Inter"/>
                <a:sym typeface="Inter"/>
              </a:rPr>
              <a:t>negative</a:t>
            </a:r>
            <a:r>
              <a:rPr lang="en" u="sng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 </a:t>
            </a:r>
            <a:endParaRPr u="sng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354375" y="2554988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target</a:t>
            </a:r>
            <a:endParaRPr b="1">
              <a:solidFill>
                <a:schemeClr val="l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004775" y="2555000"/>
            <a:ext cx="19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sentiment:</a:t>
            </a:r>
            <a:r>
              <a:rPr lang="en">
                <a:solidFill>
                  <a:schemeClr val="lt1"/>
                </a:solidFill>
                <a:latin typeface="Bodoni Moda"/>
                <a:ea typeface="Bodoni Moda"/>
                <a:cs typeface="Bodoni Moda"/>
                <a:sym typeface="Bodoni Moda"/>
              </a:rPr>
              <a:t> </a:t>
            </a:r>
            <a:r>
              <a:rPr lang="en">
                <a:solidFill>
                  <a:srgbClr val="FFC8EE"/>
                </a:solidFill>
                <a:latin typeface="Inter"/>
                <a:ea typeface="Inter"/>
                <a:cs typeface="Inter"/>
                <a:sym typeface="Inter"/>
              </a:rPr>
              <a:t>positive</a:t>
            </a:r>
            <a:endParaRPr>
              <a:solidFill>
                <a:srgbClr val="FFC8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2" name="Google Shape;122;p19"/>
          <p:cNvCxnSpPr/>
          <p:nvPr/>
        </p:nvCxnSpPr>
        <p:spPr>
          <a:xfrm flipH="1" rot="10800000">
            <a:off x="2097775" y="1882275"/>
            <a:ext cx="2638800" cy="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stCxn id="120" idx="3"/>
          </p:cNvCxnSpPr>
          <p:nvPr/>
        </p:nvCxnSpPr>
        <p:spPr>
          <a:xfrm>
            <a:off x="2097775" y="2755088"/>
            <a:ext cx="2907000" cy="1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25702">
            <a:off x="7108925" y="3219350"/>
            <a:ext cx="2724026" cy="23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73960">
            <a:off x="7454549" y="-1016388"/>
            <a:ext cx="2724028" cy="236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8776" y="3746287"/>
            <a:ext cx="2724028" cy="236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463150" y="1307125"/>
            <a:ext cx="3851700" cy="9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AAF0D1"/>
                </a:solidFill>
                <a:latin typeface="Inter Medium"/>
                <a:ea typeface="Inter Medium"/>
                <a:cs typeface="Inter Medium"/>
                <a:sym typeface="Inter Medium"/>
              </a:rPr>
              <a:t>Thank you!</a:t>
            </a:r>
            <a:endParaRPr sz="4900">
              <a:solidFill>
                <a:srgbClr val="AAF0D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